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6" r:id="rId3"/>
    <p:sldId id="267" r:id="rId4"/>
    <p:sldId id="268" r:id="rId5"/>
    <p:sldId id="269" r:id="rId6"/>
    <p:sldId id="270" r:id="rId7"/>
    <p:sldId id="294" r:id="rId8"/>
    <p:sldId id="285" r:id="rId9"/>
    <p:sldId id="286" r:id="rId10"/>
    <p:sldId id="287" r:id="rId11"/>
    <p:sldId id="288" r:id="rId12"/>
    <p:sldId id="273" r:id="rId13"/>
    <p:sldId id="298" r:id="rId14"/>
    <p:sldId id="305" r:id="rId15"/>
    <p:sldId id="297" r:id="rId16"/>
    <p:sldId id="304" r:id="rId17"/>
    <p:sldId id="289" r:id="rId18"/>
    <p:sldId id="308" r:id="rId19"/>
    <p:sldId id="290" r:id="rId20"/>
    <p:sldId id="302" r:id="rId21"/>
    <p:sldId id="293" r:id="rId22"/>
    <p:sldId id="307" r:id="rId23"/>
    <p:sldId id="259" r:id="rId24"/>
    <p:sldId id="260" r:id="rId25"/>
    <p:sldId id="300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A0C"/>
    <a:srgbClr val="50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D96F1-2AD5-4BFA-A695-06603365A58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361CF-545E-48E9-993D-09D1116D3B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4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 smtClean="0">
              <a:latin typeface="Arial" panose="020B0604020202020204" pitchFamily="34" charset="0"/>
            </a:endParaRPr>
          </a:p>
        </p:txBody>
      </p:sp>
      <p:sp>
        <p:nvSpPr>
          <p:cNvPr id="5837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29F60-8B7D-4B06-AFF5-43B1CB813D34}" type="slidenum">
              <a:rPr lang="en-US" alt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79461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203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741267-EA01-4166-AC7D-A077FD842341}" type="slidenum">
              <a:rPr lang="es-ES" altLang="es-ES" sz="1400"/>
              <a:pPr eaLnBrk="1" hangingPunct="1"/>
              <a:t>20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818831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71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215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D90FEB-3DE3-427E-A0F1-3D6C3BEDC4A1}" type="slidenum">
              <a:rPr lang="es-ES" altLang="es-ES" sz="1400"/>
              <a:pPr eaLnBrk="1" hangingPunct="1"/>
              <a:t>9</a:t>
            </a:fld>
            <a:endParaRPr lang="es-ES" altLang="es-ES" sz="1400"/>
          </a:p>
        </p:txBody>
      </p:sp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4127637" y="11754221"/>
            <a:ext cx="3156810" cy="61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914" tIns="50956" rIns="101914" bIns="50956" anchor="b"/>
          <a:lstStyle>
            <a:lvl1pPr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77875" indent="-300038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95388" indent="-238125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73225" indent="-238125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52650" indent="-239713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098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670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242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814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848BD8F-A1C2-4A02-97C3-4A3631193499}" type="slidenum">
              <a:rPr lang="es-ES" altLang="es-ES" sz="1300">
                <a:latin typeface="Times New Roman" panose="02020603050405020304" pitchFamily="18" charset="0"/>
              </a:rPr>
              <a:pPr algn="r" eaLnBrk="1" hangingPunct="1"/>
              <a:t>9</a:t>
            </a:fld>
            <a:endParaRPr lang="es-ES" altLang="es-ES" sz="1300">
              <a:latin typeface="Times New Roman" panose="02020603050405020304" pitchFamily="18" charset="0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1914" tIns="50956" rIns="101914" bIns="50956"/>
          <a:lstStyle/>
          <a:p>
            <a:pPr eaLnBrk="1" hangingPunct="1"/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669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85A922-F6DC-4EC2-A244-46E8DCB7B1BA}" type="slidenum">
              <a:rPr lang="es-ES" altLang="es-ES" sz="1400"/>
              <a:pPr eaLnBrk="1" hangingPunct="1"/>
              <a:t>10</a:t>
            </a:fld>
            <a:endParaRPr lang="es-ES" altLang="es-ES" sz="1400"/>
          </a:p>
        </p:txBody>
      </p:sp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4127637" y="11754221"/>
            <a:ext cx="3156810" cy="61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914" tIns="50956" rIns="101914" bIns="50956" anchor="b"/>
          <a:lstStyle>
            <a:lvl1pPr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77875" indent="-300038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95388" indent="-238125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73225" indent="-238125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52650" indent="-239713" defTabSz="993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098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670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242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81450" indent="-239713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0AD9C1C-F501-4EF4-A89B-8373728AAB69}" type="slidenum">
              <a:rPr lang="es-ES" altLang="es-ES" sz="1300">
                <a:latin typeface="Times New Roman" panose="02020603050405020304" pitchFamily="18" charset="0"/>
              </a:rPr>
              <a:pPr algn="r" eaLnBrk="1" hangingPunct="1"/>
              <a:t>10</a:t>
            </a:fld>
            <a:endParaRPr lang="es-ES" altLang="es-ES" sz="1300">
              <a:latin typeface="Times New Roman" panose="02020603050405020304" pitchFamily="18" charset="0"/>
            </a:endParaRPr>
          </a:p>
        </p:txBody>
      </p:sp>
      <p:sp>
        <p:nvSpPr>
          <p:cNvPr id="448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8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1914" tIns="50956" rIns="101914" bIns="50956"/>
          <a:lstStyle/>
          <a:p>
            <a:pPr eaLnBrk="1" hangingPunct="1"/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294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674C0-9EEF-4C3D-8F4D-418C507EC802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52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741267-EA01-4166-AC7D-A077FD842341}" type="slidenum">
              <a:rPr lang="es-ES" altLang="es-ES" sz="1400"/>
              <a:pPr eaLnBrk="1" hangingPunct="1"/>
              <a:t>15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2204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741267-EA01-4166-AC7D-A077FD842341}" type="slidenum">
              <a:rPr lang="es-ES" altLang="es-ES" sz="1400"/>
              <a:pPr eaLnBrk="1" hangingPunct="1"/>
              <a:t>16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99213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741267-EA01-4166-AC7D-A077FD842341}" type="slidenum">
              <a:rPr lang="es-ES" altLang="es-ES" sz="1400"/>
              <a:pPr eaLnBrk="1" hangingPunct="1"/>
              <a:t>17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64163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42594" indent="-325001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94844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12437" indent="-25793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31750" indent="-259657" defTabSz="1071299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26990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2229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17468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12707" indent="-259657" defTabSz="107129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741267-EA01-4166-AC7D-A077FD842341}" type="slidenum">
              <a:rPr lang="es-ES" altLang="es-ES" sz="1400"/>
              <a:pPr eaLnBrk="1" hangingPunct="1"/>
              <a:t>18</a:t>
            </a:fld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357185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38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0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14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SIN imagen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800" dirty="0"/>
          </a:p>
        </p:txBody>
      </p:sp>
      <p:pic>
        <p:nvPicPr>
          <p:cNvPr id="5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539750"/>
            <a:ext cx="1820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36000" y="4365531"/>
            <a:ext cx="9720000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23" indent="0">
              <a:buNone/>
              <a:defRPr/>
            </a:lvl2pPr>
          </a:lstStyle>
          <a:p>
            <a:pPr lvl="0"/>
            <a:r>
              <a:rPr lang="es-ES_tradnl" noProof="0" smtClean="0"/>
              <a:t>Haga clic para modificar el estilo de texto del patrón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36000" y="1512001"/>
            <a:ext cx="9720000" cy="26793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66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noProof="0" smtClean="0"/>
              <a:t>Clic para editar título</a:t>
            </a:r>
            <a:endParaRPr lang="es-ES_tradnl" noProof="0" dirty="0"/>
          </a:p>
        </p:txBody>
      </p:sp>
    </p:spTree>
    <p:extLst>
      <p:ext uri="{BB962C8B-B14F-4D97-AF65-F5344CB8AC3E}">
        <p14:creationId xmlns:p14="http://schemas.microsoft.com/office/powerpoint/2010/main" val="423098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27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16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3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67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90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1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65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97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62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2006-E863-4FA0-9825-54ED62B439EE}" type="datetimeFigureOut">
              <a:rPr lang="es-ES" smtClean="0"/>
              <a:t>01/12/2023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DB4F-BEF9-49C8-8608-4238B30E14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48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ragon.es/-/vigilancia-epidemiologic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gon.es/-/vigilancia-epidemiologi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gon.es/-/vigilancia-epidemiologi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ragon.es/-/vigilancia-epidemiolog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/>
        </p:nvSpPr>
        <p:spPr>
          <a:xfrm>
            <a:off x="0" y="-14990"/>
            <a:ext cx="12192000" cy="6872990"/>
          </a:xfrm>
          <a:custGeom>
            <a:avLst/>
            <a:gdLst/>
            <a:ahLst/>
            <a:cxnLst/>
            <a:rect l="l" t="t" r="r" b="b"/>
            <a:pathLst>
              <a:path w="18288000" h="16331009">
                <a:moveTo>
                  <a:pt x="0" y="0"/>
                </a:moveTo>
                <a:lnTo>
                  <a:pt x="18288000" y="0"/>
                </a:lnTo>
                <a:lnTo>
                  <a:pt x="18288000" y="16331008"/>
                </a:lnTo>
                <a:lnTo>
                  <a:pt x="0" y="1633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rcRect/>
            <a:stretch>
              <a:fillRect l="-26649" t="-91152" r="-14162" b="-36397"/>
            </a:stretch>
          </a:blipFill>
        </p:spPr>
      </p:sp>
      <p:sp>
        <p:nvSpPr>
          <p:cNvPr id="7" name="Rectángulo 6"/>
          <p:cNvSpPr/>
          <p:nvPr/>
        </p:nvSpPr>
        <p:spPr>
          <a:xfrm>
            <a:off x="0" y="-14990"/>
            <a:ext cx="12192000" cy="6872990"/>
          </a:xfrm>
          <a:prstGeom prst="rect">
            <a:avLst/>
          </a:prstGeom>
          <a:solidFill>
            <a:srgbClr val="C20A0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57347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539750"/>
            <a:ext cx="1820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ítulo 5"/>
          <p:cNvSpPr>
            <a:spLocks noGrp="1"/>
          </p:cNvSpPr>
          <p:nvPr>
            <p:ph type="title"/>
          </p:nvPr>
        </p:nvSpPr>
        <p:spPr bwMode="auto">
          <a:xfrm>
            <a:off x="1233417" y="1542219"/>
            <a:ext cx="9718675" cy="267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</a:pPr>
            <a:r>
              <a:rPr lang="es-ES_tradnl" altLang="es-ES" dirty="0">
                <a:latin typeface="Arial" panose="020B0604020202020204" pitchFamily="34" charset="0"/>
                <a:cs typeface="Arial" panose="020B0604020202020204" pitchFamily="34" charset="0"/>
              </a:rPr>
              <a:t>Día Mundial del Sida 2023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997663" y="5779128"/>
            <a:ext cx="9720000" cy="387798"/>
          </a:xfrm>
        </p:spPr>
        <p:txBody>
          <a:bodyPr/>
          <a:lstStyle/>
          <a:p>
            <a:pPr algn="r"/>
            <a:r>
              <a:rPr lang="es-ES" sz="2800" b="1" dirty="0" smtClean="0"/>
              <a:t>1 de Diciembre 2023</a:t>
            </a:r>
            <a:endParaRPr lang="es-ES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00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093" y="4757463"/>
            <a:ext cx="919570" cy="11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2" name="Text Box 3"/>
          <p:cNvSpPr txBox="1">
            <a:spLocks noChangeArrowheads="1"/>
          </p:cNvSpPr>
          <p:nvPr/>
        </p:nvSpPr>
        <p:spPr bwMode="auto">
          <a:xfrm>
            <a:off x="986778" y="502392"/>
            <a:ext cx="10576083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s-ES" altLang="es-ES" b="1" dirty="0">
                <a:solidFill>
                  <a:srgbClr val="500C0A"/>
                </a:solidFill>
              </a:rPr>
              <a:t>Casos de sida por categoría de </a:t>
            </a:r>
            <a:r>
              <a:rPr lang="es-ES" altLang="es-ES" b="1" dirty="0" smtClean="0">
                <a:solidFill>
                  <a:srgbClr val="500C0A"/>
                </a:solidFill>
              </a:rPr>
              <a:t>transmisión Aragón,1985-2022</a:t>
            </a:r>
            <a:endParaRPr lang="es-ES_tradnl" altLang="es-ES" b="1" dirty="0">
              <a:solidFill>
                <a:srgbClr val="500C0A"/>
              </a:solidFill>
            </a:endParaRPr>
          </a:p>
        </p:txBody>
      </p:sp>
      <p:pic>
        <p:nvPicPr>
          <p:cNvPr id="5122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67" y="1435404"/>
            <a:ext cx="7636934" cy="43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96099" y="6340230"/>
            <a:ext cx="10383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900" dirty="0"/>
              <a:t>Fuente: Dirección General de Salud Pública. Gobierno de Aragón. Vigilancia epidemiológica del VIH/sida. Año </a:t>
            </a:r>
            <a:r>
              <a:rPr lang="es-ES" altLang="es-ES" sz="900" dirty="0" smtClean="0"/>
              <a:t>2022. </a:t>
            </a:r>
            <a:r>
              <a:rPr lang="es-ES" altLang="es-ES" sz="900" dirty="0"/>
              <a:t>Sistema de información de nuevos diagnósticos de infección por VIH en Aragón. Registro de casos de sida en Aragón</a:t>
            </a:r>
            <a:r>
              <a:rPr lang="es-ES" altLang="es-ES" sz="900" dirty="0" smtClean="0"/>
              <a:t>. </a:t>
            </a:r>
            <a:r>
              <a:rPr lang="es-ES" altLang="es-ES" sz="900" dirty="0" smtClean="0">
                <a:hlinkClick r:id="rId4"/>
              </a:rPr>
              <a:t>https://www.aragon.es/-/vigilancia-epidemiologica</a:t>
            </a:r>
            <a:endParaRPr lang="es-ES" altLang="es-ES" sz="900" dirty="0" smtClean="0"/>
          </a:p>
          <a:p>
            <a:pPr eaLnBrk="1" hangingPunct="1"/>
            <a:endParaRPr lang="es-ES" altLang="es-ES" sz="900" dirty="0"/>
          </a:p>
        </p:txBody>
      </p:sp>
    </p:spTree>
    <p:extLst>
      <p:ext uri="{BB962C8B-B14F-4D97-AF65-F5344CB8AC3E}">
        <p14:creationId xmlns:p14="http://schemas.microsoft.com/office/powerpoint/2010/main" val="3804070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1065349" y="511648"/>
            <a:ext cx="990745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s-ES" altLang="es-ES" b="1" dirty="0">
                <a:solidFill>
                  <a:srgbClr val="500C0A"/>
                </a:solidFill>
              </a:rPr>
              <a:t>Número de fallecimientos notificados con </a:t>
            </a:r>
            <a:r>
              <a:rPr lang="es-ES" altLang="es-ES" b="1" dirty="0" smtClean="0">
                <a:solidFill>
                  <a:srgbClr val="500C0A"/>
                </a:solidFill>
              </a:rPr>
              <a:t>sida Aragón</a:t>
            </a:r>
            <a:r>
              <a:rPr lang="es-ES" altLang="es-ES" b="1" dirty="0">
                <a:solidFill>
                  <a:srgbClr val="500C0A"/>
                </a:solidFill>
              </a:rPr>
              <a:t>, </a:t>
            </a:r>
            <a:r>
              <a:rPr lang="es-ES" altLang="es-ES" b="1" dirty="0" smtClean="0">
                <a:solidFill>
                  <a:srgbClr val="500C0A"/>
                </a:solidFill>
              </a:rPr>
              <a:t>1985-2022</a:t>
            </a:r>
            <a:endParaRPr lang="es-ES" altLang="es-ES" b="1" dirty="0">
              <a:solidFill>
                <a:srgbClr val="500C0A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91865" y="6350169"/>
            <a:ext cx="10383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900" dirty="0"/>
              <a:t>Fuente: Dirección General de Salud Pública. Gobierno de Aragón. Vigilancia epidemiológica del VIH/sida. Año </a:t>
            </a:r>
            <a:r>
              <a:rPr lang="es-ES" altLang="es-ES" sz="900" dirty="0" smtClean="0"/>
              <a:t>2022. </a:t>
            </a:r>
            <a:r>
              <a:rPr lang="es-ES" altLang="es-ES" sz="900" dirty="0"/>
              <a:t>Sistema de información de nuevos diagnósticos de infección por VIH en Aragón. Registro de casos de sida en Aragón. </a:t>
            </a:r>
            <a:r>
              <a:rPr lang="es-ES" altLang="es-ES" sz="900" dirty="0">
                <a:hlinkClick r:id="rId3"/>
              </a:rPr>
              <a:t>https://www.aragon.es/-/vigilancia-epidemiologica</a:t>
            </a:r>
            <a:endParaRPr lang="es-ES" altLang="es-ES" sz="900" dirty="0"/>
          </a:p>
          <a:p>
            <a:pPr eaLnBrk="1" hangingPunct="1"/>
            <a:endParaRPr lang="es-ES" altLang="es-ES" sz="900" dirty="0"/>
          </a:p>
        </p:txBody>
      </p:sp>
      <p:pic>
        <p:nvPicPr>
          <p:cNvPr id="6146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386170"/>
            <a:ext cx="8483517" cy="378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18424" y="1198009"/>
            <a:ext cx="10459176" cy="1013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400"/>
              </a:spcBef>
              <a:spcAft>
                <a:spcPts val="300"/>
              </a:spcAft>
              <a:buFont typeface="Algerian" panose="04020705040A02060702" pitchFamily="82" charset="0"/>
              <a:buChar char="•"/>
              <a:tabLst>
                <a:tab pos="228600" algn="l"/>
              </a:tabLst>
            </a:pPr>
            <a:r>
              <a:rPr lang="es-ES" dirty="0">
                <a:ea typeface="Times New Roman" panose="02020603050405020304" pitchFamily="18" charset="0"/>
                <a:cs typeface="Arial" panose="020B0604020202020204" pitchFamily="34" charset="0"/>
              </a:rPr>
              <a:t>La enfermedad </a:t>
            </a:r>
            <a:r>
              <a:rPr lang="es-ES" dirty="0" smtClean="0">
                <a:ea typeface="Times New Roman" panose="02020603050405020304" pitchFamily="18" charset="0"/>
                <a:cs typeface="Arial" panose="020B0604020202020204" pitchFamily="34" charset="0"/>
              </a:rPr>
              <a:t>indicativa </a:t>
            </a:r>
            <a:r>
              <a:rPr lang="es-ES" dirty="0">
                <a:ea typeface="Times New Roman" panose="02020603050405020304" pitchFamily="18" charset="0"/>
                <a:cs typeface="Arial" panose="020B0604020202020204" pitchFamily="34" charset="0"/>
              </a:rPr>
              <a:t>de sida más frecuente </a:t>
            </a:r>
            <a:r>
              <a:rPr lang="es-ES" dirty="0" smtClean="0">
                <a:ea typeface="Times New Roman" panose="02020603050405020304" pitchFamily="18" charset="0"/>
                <a:cs typeface="Arial" panose="020B0604020202020204" pitchFamily="34" charset="0"/>
              </a:rPr>
              <a:t>es </a:t>
            </a: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Neumonía 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por </a:t>
            </a:r>
            <a:r>
              <a:rPr lang="es-ES" b="1" dirty="0" err="1">
                <a:ea typeface="Times New Roman" panose="02020603050405020304" pitchFamily="18" charset="0"/>
                <a:cs typeface="Arial" panose="020B0604020202020204" pitchFamily="34" charset="0"/>
              </a:rPr>
              <a:t>Pneumocystis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ea typeface="Times New Roman" panose="02020603050405020304" pitchFamily="18" charset="0"/>
                <a:cs typeface="Arial" panose="020B0604020202020204" pitchFamily="34" charset="0"/>
              </a:rPr>
              <a:t>jirovecii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dirty="0">
                <a:ea typeface="Times New Roman" panose="02020603050405020304" pitchFamily="18" charset="0"/>
                <a:cs typeface="Arial" panose="020B0604020202020204" pitchFamily="34" charset="0"/>
              </a:rPr>
              <a:t>con un 42%, seguida</a:t>
            </a:r>
            <a:r>
              <a:rPr lang="es-ES" b="1" dirty="0">
                <a:ea typeface="Times New Roman" panose="02020603050405020304" pitchFamily="18" charset="0"/>
                <a:cs typeface="Arial" panose="020B0604020202020204" pitchFamily="34" charset="0"/>
              </a:rPr>
              <a:t> de TBC pulmonar </a:t>
            </a:r>
            <a:r>
              <a:rPr lang="es-ES" dirty="0">
                <a:ea typeface="Times New Roman" panose="02020603050405020304" pitchFamily="18" charset="0"/>
                <a:cs typeface="Arial" panose="020B0604020202020204" pitchFamily="34" charset="0"/>
              </a:rPr>
              <a:t>con un 17</a:t>
            </a:r>
            <a:r>
              <a:rPr lang="es-ES" dirty="0" smtClean="0">
                <a:ea typeface="Times New Roman" panose="02020603050405020304" pitchFamily="18" charset="0"/>
                <a:cs typeface="Arial" panose="020B0604020202020204" pitchFamily="34" charset="0"/>
              </a:rPr>
              <a:t>%.</a:t>
            </a:r>
          </a:p>
          <a:p>
            <a:pPr marL="342900" lvl="0" indent="-342900" algn="just">
              <a:spcBef>
                <a:spcPts val="400"/>
              </a:spcBef>
              <a:spcAft>
                <a:spcPts val="300"/>
              </a:spcAft>
              <a:buFont typeface="Algerian" panose="04020705040A02060702" pitchFamily="82" charset="0"/>
              <a:buChar char="•"/>
              <a:tabLst>
                <a:tab pos="228600" algn="l"/>
              </a:tabLst>
            </a:pP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ea typeface="Times New Roman" panose="02020603050405020304" pitchFamily="18" charset="0"/>
                <a:cs typeface="Arial" panose="020B0604020202020204" pitchFamily="34" charset="0"/>
              </a:rPr>
              <a:t>Se notificaron </a:t>
            </a:r>
            <a:r>
              <a:rPr lang="es-ES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2 defunciones</a:t>
            </a:r>
            <a:r>
              <a:rPr lang="es-ES" dirty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ES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34533" y="464235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Epidemiológica.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Aragón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49299" y="1572135"/>
            <a:ext cx="108542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Arial" panose="020B0604020202020204" pitchFamily="34" charset="0"/>
              <a:buChar char="•"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Estabilidad en la Incidencia Anual de VIH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Incidencia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anual de nuevos diagnósticos de VIH estable durante los últimos 13 años.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Paralelismo con la tendencia nacional.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Modo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de Transmisión Predominante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Transmisión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mayoritariamente por vía sexual.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Aumento en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categoría de transmisión HSH (hombres que tienen sexo con hombres).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Font typeface="Wingdings" panose="05000000000000000000" pitchFamily="2" charset="2"/>
              <a:buChar char="ü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romanUcPeriod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5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34533" y="464235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Epidemiológica.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Aragón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7332" y="1225689"/>
            <a:ext cx="110286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Desafíos en el Diagnóstico 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Precoz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Más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 la mitad de los casos diagnosticados tardíamente este año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Cifra elevada en los últimos años sin tendencia a la disminución.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Importancia del Diagnóstico 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Precoz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Prioridad en salud pública para reducir transmisión y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-mortalidad.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Vinculación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 la prueba de VIH con atención y tratamiento temprano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0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34533" y="381857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donde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iagnóstico precoz.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Aragón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77794" y="1011504"/>
            <a:ext cx="104851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de antígenos y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anticuerpos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mediante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extracción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sangre en: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3" indent="-400050">
              <a:buFont typeface="+mj-lt"/>
              <a:buAutoNum type="alphaLcPeriod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Atención primaria</a:t>
            </a:r>
          </a:p>
          <a:p>
            <a:pPr marL="1314450" lvl="3" indent="-400050">
              <a:buFont typeface="+mj-lt"/>
              <a:buAutoNum type="alphaLcPeriod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Atención especializada</a:t>
            </a:r>
          </a:p>
          <a:p>
            <a:pPr marL="1314450" lvl="3" indent="-400050">
              <a:buFont typeface="+mj-lt"/>
              <a:buAutoNum type="alphaLcPeriod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Urgencias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diagnóstico precoz de pacientes con sospecha de infección por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padecimiento de: Infecciones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transmisión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sexual, Profilaxis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Post-exposición (PPE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Herpes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Zóster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*, Síndrome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Mononucleósico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Práctica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Chemsex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 Neumonía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adquirida en la comunidad*</a:t>
            </a:r>
          </a:p>
          <a:p>
            <a:pPr marL="457200" lvl="2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*A pacientes entre 18 y 65 años sin factores predisponentes conocidos (SEMES)</a:t>
            </a:r>
          </a:p>
          <a:p>
            <a:pPr marL="457200" lvl="2"/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ruebas rápidas de anticuerpos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ONGs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2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6200" lvl="4" indent="-449263">
              <a:buFont typeface="+mj-lt"/>
              <a:buAutoNum type="alphaLcPeriod"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ZIPI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Omsida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centro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sociosanitario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donde se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realiza pruebas rápidas,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VIH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 otras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ITS 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(Hepatitis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B y C, sífilis,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gonorrea y clamidia). Las pruebas detectan anticuerpos contra el VIH en saliva o en sangre.</a:t>
            </a:r>
          </a:p>
          <a:p>
            <a:pPr marL="1346200" lvl="4" indent="-449263">
              <a:buFont typeface="+mj-lt"/>
              <a:buAutoNum type="alphaLcPeriod"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Médicos del Mundo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, Somos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LGTB, </a:t>
            </a:r>
            <a:r>
              <a:rPr lang="es-E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Cruzblanca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pruebas rápidas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saliva</a:t>
            </a:r>
          </a:p>
          <a:p>
            <a:pPr marL="896937" lvl="4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7" lvl="3" indent="-285750">
              <a:buFont typeface="Arial" panose="020B0604020202020204" pitchFamily="34" charset="0"/>
              <a:buChar char="•"/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utotest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venta en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Oficinas de Farmacia </a:t>
            </a:r>
          </a:p>
        </p:txBody>
      </p:sp>
      <p:sp>
        <p:nvSpPr>
          <p:cNvPr id="4" name="Elipse 3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1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ángulo 5"/>
          <p:cNvSpPr>
            <a:spLocks noChangeArrowheads="1"/>
          </p:cNvSpPr>
          <p:nvPr/>
        </p:nvSpPr>
        <p:spPr bwMode="auto">
          <a:xfrm>
            <a:off x="558799" y="1392652"/>
            <a:ext cx="1102946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Implementación </a:t>
            </a:r>
            <a:r>
              <a:rPr lang="es-ES" sz="2200" b="1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PrEP</a:t>
            </a:r>
            <a:r>
              <a:rPr lang="es-ES" sz="2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: Comenzó en Aragón en 2020 y poco a poco han aumentado el número de personas en tratamiento. Actualmente  201 usuarios distribuidos en el territorio.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Gasto </a:t>
            </a:r>
            <a:r>
              <a:rPr lang="es-ES" sz="2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en tratamiento antirretroviral: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19200" y="565835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Actuaciones de prevención y promoción de la salud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53977"/>
              </p:ext>
            </p:extLst>
          </p:nvPr>
        </p:nvGraphicFramePr>
        <p:xfrm>
          <a:off x="1928525" y="3378198"/>
          <a:ext cx="8290010" cy="272626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999891">
                  <a:extLst>
                    <a:ext uri="{9D8B030D-6E8A-4147-A177-3AD203B41FA5}">
                      <a16:colId xmlns:a16="http://schemas.microsoft.com/office/drawing/2014/main" val="279756214"/>
                    </a:ext>
                  </a:extLst>
                </a:gridCol>
                <a:gridCol w="2290119">
                  <a:extLst>
                    <a:ext uri="{9D8B030D-6E8A-4147-A177-3AD203B41FA5}">
                      <a16:colId xmlns:a16="http://schemas.microsoft.com/office/drawing/2014/main" val="2432616737"/>
                    </a:ext>
                  </a:extLst>
                </a:gridCol>
              </a:tblGrid>
              <a:tr h="781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effectLst/>
                        </a:rPr>
                        <a:t>CONSUMO DE ANTIRETROVIRALES PROGRAMA VIH PACIENTES </a:t>
                      </a:r>
                      <a:r>
                        <a:rPr lang="es-ES" sz="2000" dirty="0" smtClean="0">
                          <a:effectLst/>
                        </a:rPr>
                        <a:t>EXTERNOS SALUD</a:t>
                      </a:r>
                      <a:r>
                        <a:rPr lang="es-ES" sz="2000" dirty="0">
                          <a:effectLst/>
                        </a:rPr>
                        <a:t>. </a:t>
                      </a:r>
                      <a:r>
                        <a:rPr lang="es-ES" sz="2000" dirty="0" smtClean="0">
                          <a:effectLst/>
                        </a:rPr>
                        <a:t>2022 </a:t>
                      </a:r>
                      <a:r>
                        <a:rPr lang="es-E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sz="2000" dirty="0" smtClean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3.094 pacientes)</a:t>
                      </a:r>
                      <a:endParaRPr lang="es-E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16.031.377,08 </a:t>
                      </a:r>
                      <a:r>
                        <a:rPr lang="es-ES" sz="2000" b="0" dirty="0" smtClean="0">
                          <a:effectLst/>
                        </a:rPr>
                        <a:t>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544281"/>
                  </a:ext>
                </a:extLst>
              </a:tr>
              <a:tr h="781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ANTIRETROVIRALES PROGRAMA PROFILAXIS POSTEXPOSICIÓN VIH PACIENTES EXTERNOS. 2022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40.716,45 </a:t>
                      </a:r>
                      <a:r>
                        <a:rPr lang="es-ES" sz="2000" dirty="0" smtClean="0">
                          <a:effectLst/>
                        </a:rPr>
                        <a:t>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8084252"/>
                  </a:ext>
                </a:extLst>
              </a:tr>
              <a:tr h="781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ANTIRETROVIRALES PROGRAMA PROFILAXIS PREEXPOSICIÓN VIH PACIENTES </a:t>
                      </a:r>
                      <a:r>
                        <a:rPr lang="es-ES" sz="2000" dirty="0" smtClean="0">
                          <a:effectLst/>
                        </a:rPr>
                        <a:t>EXTERNOS. 2022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12.723,83 €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8122529"/>
                  </a:ext>
                </a:extLst>
              </a:tr>
              <a:tr h="381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Total</a:t>
                      </a:r>
                      <a:endParaRPr lang="es-E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16.084.817,36 €</a:t>
                      </a:r>
                      <a:endParaRPr lang="es-E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2290343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1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34533" y="464235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>
            <a:spLocks noChangeArrowheads="1"/>
          </p:cNvSpPr>
          <p:nvPr/>
        </p:nvSpPr>
        <p:spPr bwMode="auto">
          <a:xfrm>
            <a:off x="406399" y="1371600"/>
            <a:ext cx="11164927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La </a:t>
            </a:r>
            <a:r>
              <a:rPr lang="es-ES" sz="2000" b="1" dirty="0"/>
              <a:t>incidencia</a:t>
            </a:r>
            <a:r>
              <a:rPr lang="es-ES" sz="2000" dirty="0"/>
              <a:t> de nuevos casos se mantiene </a:t>
            </a:r>
            <a:r>
              <a:rPr lang="es-ES" sz="2000" b="1" dirty="0"/>
              <a:t>estable</a:t>
            </a:r>
            <a:r>
              <a:rPr lang="es-ES" sz="2000" dirty="0"/>
              <a:t> en los últimos 13 </a:t>
            </a:r>
            <a:r>
              <a:rPr lang="es-ES" sz="2000" dirty="0" smtClean="0"/>
              <a:t>años, tenemos que trabajar para reducirla con:</a:t>
            </a:r>
          </a:p>
          <a:p>
            <a:pPr marL="1257300" lvl="2" indent="-457200" eaLnBrk="1" hangingPunct="1">
              <a:spcAft>
                <a:spcPts val="1800"/>
              </a:spcAft>
              <a:buFont typeface="+mj-lt"/>
              <a:buAutoNum type="arabicPeriod"/>
            </a:pPr>
            <a:r>
              <a:rPr lang="es-ES" sz="2000" dirty="0" smtClean="0"/>
              <a:t>Políticas de prevención educativas con un enfoque positivo de integral de salud sexual.</a:t>
            </a:r>
          </a:p>
          <a:p>
            <a:pPr marL="1257300" lvl="2" indent="-457200" eaLnBrk="1" hangingPunct="1">
              <a:spcAft>
                <a:spcPts val="1800"/>
              </a:spcAft>
              <a:buFont typeface="+mj-lt"/>
              <a:buAutoNum type="arabicPeriod"/>
            </a:pPr>
            <a:r>
              <a:rPr lang="es-ES" sz="2000" dirty="0" smtClean="0"/>
              <a:t>Promoción </a:t>
            </a:r>
            <a:r>
              <a:rPr lang="es-ES" sz="2000" dirty="0"/>
              <a:t>de uso del </a:t>
            </a:r>
            <a:r>
              <a:rPr lang="es-ES" sz="2000" dirty="0" smtClean="0"/>
              <a:t>preservativo.</a:t>
            </a:r>
          </a:p>
          <a:p>
            <a:pPr marL="1257300" lvl="2" indent="-457200" eaLnBrk="1" hangingPunct="1">
              <a:spcAft>
                <a:spcPts val="1800"/>
              </a:spcAft>
              <a:buFont typeface="+mj-lt"/>
              <a:buAutoNum type="arabicPeriod"/>
            </a:pPr>
            <a:r>
              <a:rPr lang="es-ES" sz="2000" dirty="0" smtClean="0"/>
              <a:t> La </a:t>
            </a:r>
            <a:r>
              <a:rPr lang="es-ES" sz="2000" dirty="0"/>
              <a:t>implementación de la </a:t>
            </a:r>
            <a:r>
              <a:rPr lang="es-ES" sz="2000" dirty="0" err="1"/>
              <a:t>PreP</a:t>
            </a:r>
            <a:r>
              <a:rPr lang="es-ES" sz="2000" dirty="0"/>
              <a:t>.</a:t>
            </a:r>
          </a:p>
          <a:p>
            <a:pPr eaLnBrk="1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Porcentaje </a:t>
            </a:r>
            <a:r>
              <a:rPr lang="es-ES" sz="2000" dirty="0"/>
              <a:t>elevado </a:t>
            </a:r>
            <a:r>
              <a:rPr lang="es-ES" sz="2000" dirty="0" smtClean="0"/>
              <a:t>de diagnóstico tardío. Son </a:t>
            </a:r>
            <a:r>
              <a:rPr lang="es-ES" sz="2000" dirty="0"/>
              <a:t>necesarias medidas proactivas para la detección temprana en diferentes ámbitos </a:t>
            </a:r>
            <a:r>
              <a:rPr lang="es-ES" sz="2000" dirty="0" err="1"/>
              <a:t>sociosanitarios</a:t>
            </a:r>
            <a:r>
              <a:rPr lang="es-ES" sz="2000" dirty="0"/>
              <a:t>.</a:t>
            </a:r>
          </a:p>
          <a:p>
            <a:pPr eaLnBrk="1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El perfil </a:t>
            </a:r>
            <a:r>
              <a:rPr lang="es-ES" sz="2000" dirty="0"/>
              <a:t>del paciente ha cambiado. Enfermedad crónica siendo necesario priorizar la atención a las comorbilidades asociadas y mejorar la calidad de vida.</a:t>
            </a:r>
          </a:p>
          <a:p>
            <a:pPr eaLnBrk="1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Necesidad de </a:t>
            </a:r>
            <a:r>
              <a:rPr lang="es-ES" sz="2000" dirty="0"/>
              <a:t>avanzar en el abordaje del estigma y la discriminación asociada al </a:t>
            </a:r>
            <a:r>
              <a:rPr lang="es-ES" sz="2000" dirty="0" smtClean="0"/>
              <a:t>VIH.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727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ángulo 5"/>
          <p:cNvSpPr>
            <a:spLocks noChangeArrowheads="1"/>
          </p:cNvSpPr>
          <p:nvPr/>
        </p:nvSpPr>
        <p:spPr bwMode="auto">
          <a:xfrm>
            <a:off x="498846" y="1248033"/>
            <a:ext cx="1102946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3ª Prórroga </a:t>
            </a:r>
            <a:r>
              <a:rPr lang="es-ES" sz="20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Acuerdo de Acción Concertada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con Casa Familiar San Lorenzo de los Hermanos Franciscanos de la Cruz Blanca en Huesca, para pacientes de Sida en exclusión social. Se modificó 12 plazas residencia + 3 plazas de Vivienda Titulada a 13 plazas de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residencia con un presupuesto máximo del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290.397,00 euros.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Convocatoria de </a:t>
            </a:r>
            <a:r>
              <a:rPr lang="es-ES" sz="20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Subvenciones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para entidades sin ánimo de lucro que desarrollan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proyectos de promoción de la salud y prevención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de drogodependencias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y otras adicciones proyectos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de promoción de la salud y prevención de VIH/Sida. Este año se han subvencionado 9 proyectos (concurrieron 13), por importe de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114.750 euros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s-ES" sz="200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Compra y distribución de </a:t>
            </a:r>
            <a:r>
              <a:rPr lang="es-ES" sz="20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material preventivo y pruebas de diagnóstico rápido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para entidades sin ánimo de lucro. (preservativos, lubricantes y jeringuillas y pruebas detección VIH, HVC, HVC, sífilis, gonorrea y Clamidia), por importe 15.192,59 euros.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Grupo de trabajo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por la N</a:t>
            </a:r>
            <a:r>
              <a:rPr lang="es-ES" sz="20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o </a:t>
            </a:r>
            <a:r>
              <a:rPr lang="es-ES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discriminación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por VIH ha realizado actividades de difusión del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pacto y de revisión normativa.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34533" y="464235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Actuaciones de prevención y promoción de la salud. AÑO 2023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7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ángulo 5"/>
          <p:cNvSpPr>
            <a:spLocks noChangeArrowheads="1"/>
          </p:cNvSpPr>
          <p:nvPr/>
        </p:nvSpPr>
        <p:spPr bwMode="auto">
          <a:xfrm>
            <a:off x="474133" y="1371600"/>
            <a:ext cx="1102946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34533" y="464235"/>
            <a:ext cx="1008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Adhesión al Pacto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por la No Discriminación y la Igualdad de Trato asociada al VIH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70" y="1616811"/>
            <a:ext cx="3842279" cy="47218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0562" t="30264" r="35076" b="18998"/>
          <a:stretch/>
        </p:blipFill>
        <p:spPr>
          <a:xfrm>
            <a:off x="8218732" y="1824006"/>
            <a:ext cx="3485980" cy="28953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84" y="1684825"/>
            <a:ext cx="4033597" cy="27701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6477" y="4787268"/>
            <a:ext cx="748235" cy="9699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6585" y="1035587"/>
            <a:ext cx="1795960" cy="60409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74307" y="4591669"/>
            <a:ext cx="3903089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" sz="1100" dirty="0">
                <a:solidFill>
                  <a:srgbClr val="374151"/>
                </a:solidFill>
                <a:latin typeface="Söhne"/>
              </a:rPr>
              <a:t>Video tutorial explicativo sobre el Pacto </a:t>
            </a:r>
            <a:r>
              <a:rPr lang="es-ES" sz="1100" dirty="0" smtClean="0">
                <a:solidFill>
                  <a:srgbClr val="374151"/>
                </a:solidFill>
                <a:latin typeface="Söhne"/>
              </a:rPr>
              <a:t>Social por </a:t>
            </a:r>
            <a:r>
              <a:rPr lang="es-ES" sz="1100" dirty="0">
                <a:solidFill>
                  <a:srgbClr val="374151"/>
                </a:solidFill>
                <a:latin typeface="Söhne"/>
              </a:rPr>
              <a:t>la No Discriminación y la Igualdad de Trato asociada al </a:t>
            </a:r>
            <a:r>
              <a:rPr lang="es-ES" sz="1100" dirty="0" smtClean="0">
                <a:solidFill>
                  <a:srgbClr val="374151"/>
                </a:solidFill>
                <a:latin typeface="Söhne"/>
              </a:rPr>
              <a:t>VIH: </a:t>
            </a:r>
            <a:r>
              <a:rPr lang="es-ES" sz="1100" dirty="0">
                <a:solidFill>
                  <a:srgbClr val="374151"/>
                </a:solidFill>
                <a:latin typeface="Söhne"/>
              </a:rPr>
              <a:t>Descubre su significado, importancia y los pasos concretos para que tú, como persona, o tu organización puedan formar parte de esta </a:t>
            </a:r>
            <a:r>
              <a:rPr lang="es-ES" sz="1100" dirty="0" smtClean="0">
                <a:solidFill>
                  <a:srgbClr val="374151"/>
                </a:solidFill>
                <a:latin typeface="Söhne"/>
              </a:rPr>
              <a:t>iniciativa."</a:t>
            </a:r>
            <a:endParaRPr lang="es-ES" sz="11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84" y="5610407"/>
            <a:ext cx="684006" cy="886699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4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" y="2088145"/>
            <a:ext cx="3124753" cy="17576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6" y="4460333"/>
            <a:ext cx="3257795" cy="18325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91" y="4460333"/>
            <a:ext cx="3257797" cy="18325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33" y="4460333"/>
            <a:ext cx="3271498" cy="184021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2471" t="9889" r="27282" b="15088"/>
          <a:stretch/>
        </p:blipFill>
        <p:spPr>
          <a:xfrm>
            <a:off x="4726082" y="1124883"/>
            <a:ext cx="4495800" cy="270086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095077" y="490300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MUNDIAL DEL SIDA 1 DE DICIEMBRE DE 2023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945" y="1697202"/>
            <a:ext cx="1235153" cy="160117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7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5988" y="2656703"/>
            <a:ext cx="6069012" cy="13513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b="1" dirty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Diagnósticos de Infección por </a:t>
            </a:r>
            <a:r>
              <a:rPr lang="es-ES" sz="4800" b="1" dirty="0" smtClean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VIH</a:t>
            </a:r>
            <a:endParaRPr lang="es-ES" sz="4800" dirty="0">
              <a:solidFill>
                <a:srgbClr val="C20A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1" y="788525"/>
            <a:ext cx="3807300" cy="53984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6035738" y="3358979"/>
            <a:ext cx="120525" cy="140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0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ángulo 5"/>
          <p:cNvSpPr>
            <a:spLocks noChangeArrowheads="1"/>
          </p:cNvSpPr>
          <p:nvPr/>
        </p:nvSpPr>
        <p:spPr bwMode="auto">
          <a:xfrm>
            <a:off x="329514" y="1535543"/>
            <a:ext cx="33692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Aft>
                <a:spcPts val="1800"/>
              </a:spcAft>
            </a:pP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El Gobierno de Aragón participa en los actos conjuntos con el Ayuntamiento de Zaragoza y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entidades sin ánimo de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lucro.</a:t>
            </a:r>
            <a:endParaRPr lang="es-E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34533" y="464235"/>
            <a:ext cx="1008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MUNDIAL DEL SIDA 1 DE DICIEMBRE DE 2023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18" y="1428454"/>
            <a:ext cx="3596415" cy="51989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427" y="1428454"/>
            <a:ext cx="3598012" cy="5139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lipse 6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t="11346" r="37931"/>
          <a:stretch/>
        </p:blipFill>
        <p:spPr>
          <a:xfrm>
            <a:off x="1134988" y="1359431"/>
            <a:ext cx="4050787" cy="32544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94" t="9827" b="2919"/>
          <a:stretch/>
        </p:blipFill>
        <p:spPr>
          <a:xfrm>
            <a:off x="5417178" y="2595162"/>
            <a:ext cx="6387590" cy="3141133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134988" y="466408"/>
            <a:ext cx="8789851" cy="42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s-ES" altLang="es-ES" sz="2100" b="1" dirty="0" smtClean="0">
                <a:solidFill>
                  <a:srgbClr val="500C0A"/>
                </a:solidFill>
              </a:rPr>
              <a:t>Recursos en la WEB</a:t>
            </a:r>
            <a:endParaRPr lang="es-ES" altLang="es-ES" sz="2100" b="1" dirty="0">
              <a:solidFill>
                <a:srgbClr val="500C0A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496" y="1359431"/>
            <a:ext cx="901279" cy="11683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223" y="2595162"/>
            <a:ext cx="902545" cy="117000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0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1"/>
          <a:stretch/>
        </p:blipFill>
        <p:spPr>
          <a:xfrm>
            <a:off x="1481667" y="508462"/>
            <a:ext cx="9863664" cy="244307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86932" y="2731406"/>
            <a:ext cx="10058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 Día Mundial del Sida destaca la importancia del liderazgo comunitario en la lucha contra el VIH. Las comunidades juegan un papel crucial en la conexión con servicios de salud y en la promoción de políticas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efectivas.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día llama a fortalecer su liderazgo, asegurar financiación adecuada y eliminar barreras legales para maximizar su impacto en la respuesta global al VIH. 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campaña aboga por un movimiento continuo más allá del 1 de diciembre, destacando el potencial de las comunidades para lograr el fin del sida.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017" y="5778394"/>
            <a:ext cx="1201471" cy="593870"/>
          </a:xfrm>
          <a:prstGeom prst="rect">
            <a:avLst/>
          </a:prstGeom>
        </p:spPr>
      </p:pic>
      <p:pic>
        <p:nvPicPr>
          <p:cNvPr id="2050" name="Picture 2" descr="https://centroalbablog.files.wordpress.com/2016/05/portada-twitter.jpg?w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10" y="5822803"/>
            <a:ext cx="1644332" cy="5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393" y="5822803"/>
            <a:ext cx="1267354" cy="9492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r="54667" b="43694"/>
          <a:stretch/>
        </p:blipFill>
        <p:spPr>
          <a:xfrm>
            <a:off x="3767796" y="5785024"/>
            <a:ext cx="863603" cy="8741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51556" t="1" b="48056"/>
          <a:stretch/>
        </p:blipFill>
        <p:spPr>
          <a:xfrm>
            <a:off x="4974793" y="5884561"/>
            <a:ext cx="772568" cy="6751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703" y="6053190"/>
            <a:ext cx="1404489" cy="4885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093" y="5755515"/>
            <a:ext cx="592583" cy="64514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12" y="6107554"/>
            <a:ext cx="1239059" cy="477109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0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5654" y="2095361"/>
            <a:ext cx="1742915" cy="1742915"/>
          </a:xfrm>
          <a:custGeom>
            <a:avLst/>
            <a:gdLst/>
            <a:ahLst/>
            <a:cxnLst/>
            <a:rect l="l" t="t" r="r" b="b"/>
            <a:pathLst>
              <a:path w="2614372" h="2614372">
                <a:moveTo>
                  <a:pt x="0" y="0"/>
                </a:moveTo>
                <a:lnTo>
                  <a:pt x="2614372" y="0"/>
                </a:lnTo>
                <a:lnTo>
                  <a:pt x="2614372" y="2614372"/>
                </a:lnTo>
                <a:lnTo>
                  <a:pt x="0" y="261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73363" y="5504801"/>
            <a:ext cx="584527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Chau Philomene"/>
              </a:rPr>
              <a:t>1 de </a:t>
            </a:r>
            <a:r>
              <a:rPr lang="en-US" sz="3200" dirty="0" err="1">
                <a:solidFill>
                  <a:srgbClr val="FFFFFF"/>
                </a:solidFill>
                <a:latin typeface="Chau Philomene"/>
              </a:rPr>
              <a:t>Diciembre</a:t>
            </a:r>
            <a:r>
              <a:rPr lang="en-US" sz="3200" dirty="0">
                <a:solidFill>
                  <a:srgbClr val="FFFFFF"/>
                </a:solidFill>
                <a:latin typeface="Chau Philomene"/>
              </a:rPr>
              <a:t> - </a:t>
            </a:r>
            <a:r>
              <a:rPr lang="en-US" sz="3200" dirty="0" err="1">
                <a:solidFill>
                  <a:srgbClr val="FFFFFF"/>
                </a:solidFill>
                <a:latin typeface="Chau Philomene"/>
              </a:rPr>
              <a:t>Día</a:t>
            </a:r>
            <a:r>
              <a:rPr lang="en-US" sz="3200" dirty="0">
                <a:solidFill>
                  <a:srgbClr val="FFFFFF"/>
                </a:solidFill>
                <a:latin typeface="Chau Philomene"/>
              </a:rPr>
              <a:t> Mundial del </a:t>
            </a:r>
            <a:r>
              <a:rPr lang="en-US" sz="3200" dirty="0" err="1">
                <a:solidFill>
                  <a:srgbClr val="FFFFFF"/>
                </a:solidFill>
                <a:latin typeface="Chau Philomene"/>
              </a:rPr>
              <a:t>Sida</a:t>
            </a:r>
            <a:endParaRPr lang="en-US" sz="3200" dirty="0">
              <a:solidFill>
                <a:srgbClr val="FFFFFF"/>
              </a:solidFill>
              <a:latin typeface="Chau Philome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47315" y="2152150"/>
            <a:ext cx="2620552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4"/>
              </a:lnSpc>
              <a:spcBef>
                <a:spcPct val="0"/>
              </a:spcBef>
            </a:pPr>
            <a:r>
              <a:rPr lang="en-US" sz="2246" dirty="0" err="1">
                <a:solidFill>
                  <a:srgbClr val="FFFFFF"/>
                </a:solidFill>
                <a:latin typeface="Chau Philomene"/>
              </a:rPr>
              <a:t>Pacto</a:t>
            </a:r>
            <a:r>
              <a:rPr lang="en-US" sz="2246" dirty="0">
                <a:solidFill>
                  <a:srgbClr val="FFFFFF"/>
                </a:solidFill>
                <a:latin typeface="Chau Philomene"/>
              </a:rPr>
              <a:t> Social </a:t>
            </a:r>
            <a:r>
              <a:rPr lang="en-US" sz="2246" dirty="0" err="1">
                <a:solidFill>
                  <a:srgbClr val="FFFFFF"/>
                </a:solidFill>
                <a:latin typeface="Chau Philomene"/>
              </a:rPr>
              <a:t>por</a:t>
            </a:r>
            <a:r>
              <a:rPr lang="en-US" sz="2246" dirty="0">
                <a:solidFill>
                  <a:srgbClr val="FFFFFF"/>
                </a:solidFill>
                <a:latin typeface="Chau Philomene"/>
              </a:rPr>
              <a:t> la no </a:t>
            </a:r>
            <a:r>
              <a:rPr lang="en-US" sz="2246" dirty="0" err="1">
                <a:solidFill>
                  <a:srgbClr val="FFFFFF"/>
                </a:solidFill>
                <a:latin typeface="Chau Philomene"/>
              </a:rPr>
              <a:t>discriminación</a:t>
            </a:r>
            <a:r>
              <a:rPr lang="en-US" sz="2246" dirty="0">
                <a:solidFill>
                  <a:srgbClr val="FFFFFF"/>
                </a:solidFill>
                <a:latin typeface="Chau Philomene"/>
              </a:rPr>
              <a:t> y la </a:t>
            </a:r>
            <a:r>
              <a:rPr lang="en-US" sz="2246" dirty="0" err="1">
                <a:solidFill>
                  <a:srgbClr val="FFFFFF"/>
                </a:solidFill>
                <a:latin typeface="Chau Philomene"/>
              </a:rPr>
              <a:t>igualdad</a:t>
            </a:r>
            <a:r>
              <a:rPr lang="en-US" sz="2246" dirty="0">
                <a:solidFill>
                  <a:srgbClr val="FFFFFF"/>
                </a:solidFill>
                <a:latin typeface="Chau Philomene"/>
              </a:rPr>
              <a:t> de </a:t>
            </a:r>
            <a:r>
              <a:rPr lang="en-US" sz="2246" dirty="0" err="1">
                <a:solidFill>
                  <a:srgbClr val="FFFFFF"/>
                </a:solidFill>
                <a:latin typeface="Chau Philomene"/>
              </a:rPr>
              <a:t>trato</a:t>
            </a:r>
            <a:r>
              <a:rPr lang="en-US" sz="2246" dirty="0">
                <a:solidFill>
                  <a:srgbClr val="FFFFFF"/>
                </a:solidFill>
                <a:latin typeface="Chau Philomene"/>
              </a:rPr>
              <a:t> </a:t>
            </a:r>
            <a:r>
              <a:rPr lang="en-US" sz="2246" dirty="0" err="1">
                <a:solidFill>
                  <a:srgbClr val="FFFFFF"/>
                </a:solidFill>
                <a:latin typeface="Chau Philomene"/>
              </a:rPr>
              <a:t>asociada</a:t>
            </a:r>
            <a:r>
              <a:rPr lang="en-US" sz="2246" dirty="0">
                <a:solidFill>
                  <a:srgbClr val="FFFFFF"/>
                </a:solidFill>
                <a:latin typeface="Chau Philomene"/>
              </a:rPr>
              <a:t> al VIH</a:t>
            </a:r>
          </a:p>
        </p:txBody>
      </p:sp>
    </p:spTree>
    <p:extLst>
      <p:ext uri="{BB962C8B-B14F-4D97-AF65-F5344CB8AC3E}">
        <p14:creationId xmlns:p14="http://schemas.microsoft.com/office/powerpoint/2010/main" val="33423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0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3922196" y="2925182"/>
            <a:ext cx="4176733" cy="1007637"/>
            <a:chOff x="0" y="0"/>
            <a:chExt cx="8353465" cy="2015274"/>
          </a:xfrm>
        </p:grpSpPr>
        <p:sp>
          <p:nvSpPr>
            <p:cNvPr id="6" name="Freeform 3"/>
            <p:cNvSpPr/>
            <p:nvPr/>
          </p:nvSpPr>
          <p:spPr>
            <a:xfrm>
              <a:off x="1993196" y="0"/>
              <a:ext cx="6360269" cy="2015274"/>
            </a:xfrm>
            <a:custGeom>
              <a:avLst/>
              <a:gdLst/>
              <a:ahLst/>
              <a:cxnLst/>
              <a:rect l="l" t="t" r="r" b="b"/>
              <a:pathLst>
                <a:path w="6360269" h="2015274">
                  <a:moveTo>
                    <a:pt x="0" y="0"/>
                  </a:moveTo>
                  <a:lnTo>
                    <a:pt x="6360269" y="0"/>
                  </a:lnTo>
                  <a:lnTo>
                    <a:pt x="6360269" y="2015274"/>
                  </a:lnTo>
                  <a:lnTo>
                    <a:pt x="0" y="2015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338"/>
              </a:stretch>
            </a:blipFill>
          </p:spPr>
        </p:sp>
        <p:sp>
          <p:nvSpPr>
            <p:cNvPr id="7" name="Freeform 4"/>
            <p:cNvSpPr/>
            <p:nvPr/>
          </p:nvSpPr>
          <p:spPr>
            <a:xfrm>
              <a:off x="0" y="0"/>
              <a:ext cx="2074897" cy="2015274"/>
            </a:xfrm>
            <a:custGeom>
              <a:avLst/>
              <a:gdLst/>
              <a:ahLst/>
              <a:cxnLst/>
              <a:rect l="l" t="t" r="r" b="b"/>
              <a:pathLst>
                <a:path w="2074897" h="2015274">
                  <a:moveTo>
                    <a:pt x="0" y="0"/>
                  </a:moveTo>
                  <a:lnTo>
                    <a:pt x="2074897" y="0"/>
                  </a:lnTo>
                  <a:lnTo>
                    <a:pt x="2074897" y="2015274"/>
                  </a:lnTo>
                  <a:lnTo>
                    <a:pt x="0" y="2015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0259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063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919068" y="1329267"/>
            <a:ext cx="9711267" cy="753534"/>
          </a:xfrm>
        </p:spPr>
        <p:txBody>
          <a:bodyPr>
            <a:normAutofit/>
          </a:bodyPr>
          <a:lstStyle/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39,5% de los casos fueron de España seguidos de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personas procedentes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Latinoamérica con 33%.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/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1023620" y="471094"/>
            <a:ext cx="1020603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de los casos de VIH según procedencia, Aragón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2008-2022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554530" y="1797304"/>
            <a:ext cx="5236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de los casos de VIH según procedencia, Aragón </a:t>
            </a:r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2008-2022</a:t>
            </a:r>
            <a:endParaRPr lang="es-ES" altLang="es-ES" sz="1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8"/>
          <p:cNvSpPr>
            <a:spLocks noChangeArrowheads="1"/>
          </p:cNvSpPr>
          <p:nvPr/>
        </p:nvSpPr>
        <p:spPr bwMode="auto">
          <a:xfrm>
            <a:off x="736371" y="1905026"/>
            <a:ext cx="5318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</a:rPr>
              <a:t>Porcentaje de casos de VIH según procedencia, Aragón 2022</a:t>
            </a:r>
            <a:endParaRPr lang="es-ES" altLang="es-E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71715" y="5133642"/>
            <a:ext cx="83440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Incidencia en Población Migrante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Estabilidad en casos de personas extranjeras.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necesario adaptar programas de prevención para personas originarias de otros países.</a:t>
            </a:r>
          </a:p>
          <a:p>
            <a:pPr marL="857250" lvl="1" indent="-400050">
              <a:buFont typeface="Wingdings" panose="05000000000000000000" pitchFamily="2" charset="2"/>
              <a:buChar char="ü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Contexto similar al resto de España.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0" y="2570413"/>
            <a:ext cx="4544132" cy="25632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011" y="2554340"/>
            <a:ext cx="4815043" cy="27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387178" y="2148679"/>
            <a:ext cx="4703406" cy="24233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2022, se notificaron 91 casos nuevos de VIH en Aragón, con una incidencia anual de 6,8 casos por 100.000 habitantes, ligeramente por debajo de la incidencia anual nacional. </a:t>
            </a:r>
          </a:p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incidencia ha mostrado una tendencia estable en los últimos 13 años, similar a la nacional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1223963" y="485775"/>
            <a:ext cx="9720262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anual de nuevos diagnósticos de infección por VIH en Aragón, 2008-2022</a:t>
            </a:r>
            <a:endParaRPr lang="es-ES_tradnl" alt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72709" y="6093889"/>
            <a:ext cx="4025958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1.598 casos entre 2008 - 2022 </a:t>
            </a:r>
            <a:endParaRPr lang="es-E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584" y="1343172"/>
            <a:ext cx="6614733" cy="4487045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3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4294967295"/>
          </p:nvPr>
        </p:nvSpPr>
        <p:spPr>
          <a:xfrm>
            <a:off x="406400" y="1820334"/>
            <a:ext cx="4741461" cy="3811588"/>
          </a:xfrm>
        </p:spPr>
        <p:txBody>
          <a:bodyPr>
            <a:norm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76.9% de los casos fueron hombres, con una razón hombre-mujer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mediana de edad al diagnóstico fue de 38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años.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incidencia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hombres muy superior a la de las mujeres y más alta para todos los grupos de edad.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3"/>
          <p:cNvSpPr txBox="1">
            <a:spLocks/>
          </p:cNvSpPr>
          <p:nvPr/>
        </p:nvSpPr>
        <p:spPr bwMode="auto">
          <a:xfrm>
            <a:off x="1223963" y="485775"/>
            <a:ext cx="9720262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de infección VIH por sexo y grupos de edad, Aragón 2022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606" y="1507586"/>
            <a:ext cx="5877053" cy="363962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8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518984" y="2034746"/>
            <a:ext cx="5008605" cy="3056238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práctica de riesgo HSH (Hombres que tienen Sexo con Hombres) fue la más frecuente (49.4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%).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se registraron casos en usuarios de drogas vía parenteral (UDVP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mujeres, la categoría más habitual es la transmisión heterosexual.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62436" y="1476155"/>
            <a:ext cx="4867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5">
                    <a:lumMod val="75000"/>
                  </a:schemeClr>
                </a:solidFill>
              </a:rPr>
              <a:t>Evolución </a:t>
            </a:r>
            <a:r>
              <a:rPr lang="es-ES" sz="1600" b="1" dirty="0">
                <a:solidFill>
                  <a:schemeClr val="accent5">
                    <a:lumMod val="75000"/>
                  </a:schemeClr>
                </a:solidFill>
              </a:rPr>
              <a:t>de las categorías de transmisión de VIH, en hombres. Aragón 2008-2022</a:t>
            </a:r>
          </a:p>
        </p:txBody>
      </p:sp>
      <p:sp>
        <p:nvSpPr>
          <p:cNvPr id="11" name="Título 3"/>
          <p:cNvSpPr txBox="1">
            <a:spLocks/>
          </p:cNvSpPr>
          <p:nvPr/>
        </p:nvSpPr>
        <p:spPr bwMode="auto">
          <a:xfrm>
            <a:off x="1023620" y="471094"/>
            <a:ext cx="1020603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de las categorías de transmisión de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VIH por sexo. Aragón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2008-2022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469" y="2235200"/>
            <a:ext cx="5577153" cy="365760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34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sz="half" idx="2"/>
          </p:nvPr>
        </p:nvSpPr>
        <p:spPr>
          <a:xfrm>
            <a:off x="514532" y="1682504"/>
            <a:ext cx="5534043" cy="3126890"/>
          </a:xfrm>
        </p:spPr>
        <p:txBody>
          <a:bodyPr>
            <a:normAutofit lnSpcReduction="10000"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52,7% de los nuevos diagnósticos presentaron diagnóstico tardío.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Dentro del total de diagnósticos tardíos, el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grupo de edad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donde ocurren con mayor frecuencia es el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30 a 44 años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 supone el 35,4% de los diagnósticos tardíos,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seguido del de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15 a 29 años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 un 31.25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  <a:p>
            <a:pPr marL="285750" indent="-285750" algn="just">
              <a:spcAft>
                <a:spcPts val="600"/>
              </a:spcAft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número de diagnósticos tardíos es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hombres (72.9% frente a 27.1% de mujeres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85750" indent="-285750" algn="just">
              <a:spcAft>
                <a:spcPts val="600"/>
              </a:spcAft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 embargo, considerando la incidencia en cada sexo, entre las mujeres con infección por VIH hay más diagnósticos tardíos que entre los hombres (62% frente a 51%).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05" y="1807576"/>
            <a:ext cx="5105457" cy="281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04454" y="1285846"/>
            <a:ext cx="4349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linfocitos CD4 en el momento del diagnóstico de VIH, Aragón </a:t>
            </a:r>
            <a:r>
              <a:rPr lang="es-ES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altLang="es-ES" sz="1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990669" y="431256"/>
            <a:ext cx="612682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tardío. Aragón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2008-2022</a:t>
            </a:r>
          </a:p>
        </p:txBody>
      </p:sp>
      <p:sp>
        <p:nvSpPr>
          <p:cNvPr id="7" name="Marcador de texto 5"/>
          <p:cNvSpPr>
            <a:spLocks noGrp="1"/>
          </p:cNvSpPr>
          <p:nvPr>
            <p:ph sz="half" idx="2"/>
          </p:nvPr>
        </p:nvSpPr>
        <p:spPr>
          <a:xfrm>
            <a:off x="694444" y="5240126"/>
            <a:ext cx="9676992" cy="9712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los casos diagnosticados en 2022, el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13.2% de los casos presentó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una enfermedad indicativa de sida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y el 34.1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% presentó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enfermedad avanzada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es decir, linfocitos CD4 &lt; 200 células/mm3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1414601" y="6491416"/>
            <a:ext cx="101896" cy="115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0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782" y="2625069"/>
            <a:ext cx="7395519" cy="172533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sida </a:t>
            </a:r>
            <a:r>
              <a:rPr lang="pt-BR" sz="4800" b="1" dirty="0" err="1" smtClean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Aragón</a:t>
            </a:r>
            <a:r>
              <a:rPr lang="pt-BR" sz="4800" b="1" dirty="0" smtClean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800" b="1" dirty="0" smtClean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b="1" dirty="0" smtClean="0">
                <a:solidFill>
                  <a:srgbClr val="C20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1985-2022</a:t>
            </a:r>
            <a:endParaRPr lang="es-ES" sz="4800" dirty="0">
              <a:solidFill>
                <a:srgbClr val="C20A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1" y="788525"/>
            <a:ext cx="3807300" cy="53984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8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09249" y="545088"/>
            <a:ext cx="10757396" cy="531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es-ES" sz="2400" dirty="0">
                <a:solidFill>
                  <a:srgbClr val="500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solidFill>
                  <a:srgbClr val="500C0A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Incidencia anual de nuevos diagnósticos de sida en Aragón, </a:t>
            </a:r>
            <a:r>
              <a:rPr lang="es-ES" sz="2400" b="1" dirty="0" smtClean="0">
                <a:solidFill>
                  <a:srgbClr val="500C0A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1985-2022</a:t>
            </a:r>
            <a:endParaRPr lang="es-ES" sz="2400" b="1" dirty="0">
              <a:solidFill>
                <a:srgbClr val="500C0A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6020" name="Text Box 14"/>
          <p:cNvSpPr txBox="1">
            <a:spLocks noChangeArrowheads="1"/>
          </p:cNvSpPr>
          <p:nvPr/>
        </p:nvSpPr>
        <p:spPr bwMode="auto">
          <a:xfrm>
            <a:off x="7460640" y="2762303"/>
            <a:ext cx="22320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_tradnl" altLang="es-ES" sz="1800"/>
          </a:p>
          <a:p>
            <a:pPr eaLnBrk="1" hangingPunct="1">
              <a:spcBef>
                <a:spcPct val="50000"/>
              </a:spcBef>
            </a:pPr>
            <a:endParaRPr lang="es-ES_tradnl" altLang="es-ES" sz="1800"/>
          </a:p>
          <a:p>
            <a:pPr eaLnBrk="1" hangingPunct="1">
              <a:spcBef>
                <a:spcPct val="50000"/>
              </a:spcBef>
            </a:pPr>
            <a:endParaRPr lang="es-ES_tradnl" altLang="es-E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96099" y="6340230"/>
            <a:ext cx="10383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900" dirty="0"/>
              <a:t>Fuente: Dirección General de Salud Pública. Gobierno de Aragón. Vigilancia epidemiológica del VIH/sida. Año </a:t>
            </a:r>
            <a:r>
              <a:rPr lang="es-ES" altLang="es-ES" sz="900" dirty="0" smtClean="0"/>
              <a:t>2022. </a:t>
            </a:r>
            <a:r>
              <a:rPr lang="es-ES" altLang="es-ES" sz="900" dirty="0"/>
              <a:t>Sistema de información de nuevos diagnósticos de infección por VIH en Aragón. Registro de casos de sida en Aragón</a:t>
            </a:r>
            <a:r>
              <a:rPr lang="es-ES" altLang="es-ES" sz="900" dirty="0" smtClean="0"/>
              <a:t>. </a:t>
            </a:r>
            <a:r>
              <a:rPr lang="es-ES" altLang="es-ES" sz="900" dirty="0" smtClean="0">
                <a:hlinkClick r:id="rId3"/>
              </a:rPr>
              <a:t>https://www.aragon.es/-/vigilancia-epidemiologica</a:t>
            </a:r>
            <a:endParaRPr lang="es-ES" altLang="es-ES" sz="900" dirty="0" smtClean="0"/>
          </a:p>
          <a:p>
            <a:pPr eaLnBrk="1" hangingPunct="1"/>
            <a:endParaRPr lang="es-ES" altLang="es-ES" sz="9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906" y="2114078"/>
            <a:ext cx="7716759" cy="4134426"/>
          </a:xfrm>
          <a:prstGeom prst="rect">
            <a:avLst/>
          </a:prstGeom>
        </p:spPr>
      </p:pic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651510" y="1193313"/>
            <a:ext cx="10600690" cy="9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just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12 casos, </a:t>
            </a:r>
            <a:r>
              <a:rPr lang="es-ES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incidencia </a:t>
            </a:r>
            <a:r>
              <a:rPr lang="es-ES" sz="16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anual de 0,9</a:t>
            </a:r>
            <a:r>
              <a:rPr lang="es-ES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600" dirty="0">
                <a:ea typeface="Times New Roman" panose="02020603050405020304" pitchFamily="18" charset="0"/>
                <a:cs typeface="Arial" panose="020B0604020202020204" pitchFamily="34" charset="0"/>
              </a:rPr>
              <a:t>casos por 100.000 </a:t>
            </a:r>
            <a:r>
              <a:rPr lang="es-ES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habitantes</a:t>
            </a:r>
            <a:r>
              <a:rPr lang="es-ES" sz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050" dirty="0" smtClean="0">
                <a:ea typeface="Times New Roman" panose="02020603050405020304" pitchFamily="18" charset="0"/>
                <a:cs typeface="Arial" panose="020B0604020202020204" pitchFamily="34" charset="0"/>
              </a:rPr>
              <a:t>(1,6 en 2021; 2 en 2020)</a:t>
            </a:r>
            <a:endParaRPr lang="es-ES" sz="105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ES" sz="1600" dirty="0">
                <a:ea typeface="Times New Roman" panose="02020603050405020304" pitchFamily="18" charset="0"/>
                <a:cs typeface="Arial" panose="020B0604020202020204" pitchFamily="34" charset="0"/>
              </a:rPr>
              <a:t>descenso de la incidencia se empezó a observar a partir de 1996 coincidiendo con la extensión de las terapias antirretrovirales.</a:t>
            </a:r>
          </a:p>
        </p:txBody>
      </p:sp>
    </p:spTree>
    <p:extLst>
      <p:ext uri="{BB962C8B-B14F-4D97-AF65-F5344CB8AC3E}">
        <p14:creationId xmlns:p14="http://schemas.microsoft.com/office/powerpoint/2010/main" val="24680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Text Box 3"/>
          <p:cNvSpPr txBox="1">
            <a:spLocks noChangeArrowheads="1"/>
          </p:cNvSpPr>
          <p:nvPr/>
        </p:nvSpPr>
        <p:spPr bwMode="auto">
          <a:xfrm>
            <a:off x="1048650" y="532154"/>
            <a:ext cx="9670150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s-ES_tradnl" altLang="es-ES" b="1" dirty="0">
                <a:solidFill>
                  <a:srgbClr val="500C0A"/>
                </a:solidFill>
              </a:rPr>
              <a:t>Incidencia de sida por grupos de edad y sexo, Aragón </a:t>
            </a:r>
            <a:r>
              <a:rPr lang="es-ES_tradnl" altLang="es-ES" b="1" dirty="0" smtClean="0">
                <a:solidFill>
                  <a:srgbClr val="500C0A"/>
                </a:solidFill>
              </a:rPr>
              <a:t>2022</a:t>
            </a:r>
            <a:endParaRPr lang="es-ES" altLang="es-ES" b="1" dirty="0">
              <a:solidFill>
                <a:srgbClr val="500C0A"/>
              </a:solidFill>
            </a:endParaRPr>
          </a:p>
        </p:txBody>
      </p:sp>
      <p:pic>
        <p:nvPicPr>
          <p:cNvPr id="4099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50" y="2329332"/>
            <a:ext cx="6317350" cy="38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2"/>
          <p:cNvSpPr>
            <a:spLocks noChangeArrowheads="1"/>
          </p:cNvSpPr>
          <p:nvPr/>
        </p:nvSpPr>
        <p:spPr bwMode="auto">
          <a:xfrm>
            <a:off x="1048649" y="1228136"/>
            <a:ext cx="10306535" cy="113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lvl="0" indent="-342900" algn="just">
              <a:spcBef>
                <a:spcPts val="400"/>
              </a:spcBef>
              <a:spcAft>
                <a:spcPts val="300"/>
              </a:spcAft>
              <a:buFont typeface="Algerian" panose="04020705040A02060702" pitchFamily="82" charset="0"/>
              <a:buChar char="•"/>
            </a:pP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ES" sz="20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66,6% 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dirty="0">
                <a:ea typeface="Times New Roman" panose="02020603050405020304" pitchFamily="18" charset="0"/>
                <a:cs typeface="Arial" panose="020B0604020202020204" pitchFamily="34" charset="0"/>
              </a:rPr>
              <a:t>fueron </a:t>
            </a:r>
            <a:r>
              <a:rPr lang="es-ES" sz="2000" b="1" dirty="0">
                <a:ea typeface="Times New Roman" panose="02020603050405020304" pitchFamily="18" charset="0"/>
                <a:cs typeface="Arial" panose="020B0604020202020204" pitchFamily="34" charset="0"/>
              </a:rPr>
              <a:t>hombres</a:t>
            </a: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. Razón hombre-mujer es de 2. 4 mujeres y 8 hombres </a:t>
            </a:r>
            <a:endParaRPr lang="es-E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400"/>
              </a:spcBef>
              <a:spcAft>
                <a:spcPts val="300"/>
              </a:spcAft>
              <a:buFont typeface="Algerian" panose="04020705040A02060702" pitchFamily="82" charset="0"/>
              <a:buChar char="•"/>
            </a:pPr>
            <a:r>
              <a:rPr lang="es-ES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La mediana de edad fue de 47,5 años</a:t>
            </a:r>
          </a:p>
          <a:p>
            <a:pPr marL="342900" lvl="0" indent="-342900" algn="just">
              <a:spcBef>
                <a:spcPts val="400"/>
              </a:spcBef>
              <a:spcAft>
                <a:spcPts val="300"/>
              </a:spcAft>
              <a:buFont typeface="Algerian" panose="04020705040A02060702" pitchFamily="82" charset="0"/>
              <a:buChar char="•"/>
            </a:pPr>
            <a:endParaRPr lang="es-ES" sz="16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96099" y="6340230"/>
            <a:ext cx="10383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900" dirty="0"/>
              <a:t>Fuente: Dirección General de Salud Pública. Gobierno de Aragón. Vigilancia epidemiológica del VIH/sida. Año </a:t>
            </a:r>
            <a:r>
              <a:rPr lang="es-ES" altLang="es-ES" sz="900" dirty="0" smtClean="0"/>
              <a:t>2022. </a:t>
            </a:r>
            <a:r>
              <a:rPr lang="es-ES" altLang="es-ES" sz="900" dirty="0"/>
              <a:t>Sistema de información de nuevos diagnósticos de infección por VIH en Aragón. Registro de casos de sida en Aragón</a:t>
            </a:r>
            <a:r>
              <a:rPr lang="es-ES" altLang="es-ES" sz="900" dirty="0" smtClean="0"/>
              <a:t>. </a:t>
            </a:r>
            <a:r>
              <a:rPr lang="es-ES" altLang="es-ES" sz="900" dirty="0" smtClean="0">
                <a:hlinkClick r:id="rId4"/>
              </a:rPr>
              <a:t>https://www.aragon.es/-/vigilancia-epidemiologica</a:t>
            </a:r>
            <a:endParaRPr lang="es-ES" altLang="es-ES" sz="900" dirty="0" smtClean="0"/>
          </a:p>
          <a:p>
            <a:pPr eaLnBrk="1" hangingPunct="1"/>
            <a:endParaRPr lang="es-ES" altLang="es-ES" sz="900" dirty="0"/>
          </a:p>
        </p:txBody>
      </p:sp>
    </p:spTree>
    <p:extLst>
      <p:ext uri="{BB962C8B-B14F-4D97-AF65-F5344CB8AC3E}">
        <p14:creationId xmlns:p14="http://schemas.microsoft.com/office/powerpoint/2010/main" val="297866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1663</Words>
  <Application>Microsoft Office PowerPoint</Application>
  <PresentationFormat>Panorámica</PresentationFormat>
  <Paragraphs>131</Paragraphs>
  <Slides>25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ＭＳ Ｐゴシック</vt:lpstr>
      <vt:lpstr>Algerian</vt:lpstr>
      <vt:lpstr>Arial</vt:lpstr>
      <vt:lpstr>Arial</vt:lpstr>
      <vt:lpstr>Calibri</vt:lpstr>
      <vt:lpstr>Calibri Light</vt:lpstr>
      <vt:lpstr>Chau Philomene</vt:lpstr>
      <vt:lpstr>Söhne</vt:lpstr>
      <vt:lpstr>Times New Roman</vt:lpstr>
      <vt:lpstr>Wingdings</vt:lpstr>
      <vt:lpstr>Tema de Office</vt:lpstr>
      <vt:lpstr>Día Mundial del Sida 2023</vt:lpstr>
      <vt:lpstr>Nuevos Diagnósticos de Infección por VIH</vt:lpstr>
      <vt:lpstr>Presentación de PowerPoint</vt:lpstr>
      <vt:lpstr>Presentación de PowerPoint</vt:lpstr>
      <vt:lpstr>Presentación de PowerPoint</vt:lpstr>
      <vt:lpstr>Presentación de PowerPoint</vt:lpstr>
      <vt:lpstr>Casos de sida Aragón 1985-2022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Mundial del Sida 2023</dc:title>
  <dc:creator>Administrador</dc:creator>
  <cp:lastModifiedBy>Administrador</cp:lastModifiedBy>
  <cp:revision>75</cp:revision>
  <dcterms:created xsi:type="dcterms:W3CDTF">2023-11-27T17:07:10Z</dcterms:created>
  <dcterms:modified xsi:type="dcterms:W3CDTF">2023-12-01T08:56:40Z</dcterms:modified>
</cp:coreProperties>
</file>